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EEEB98-8A83-4714-B7B0-3971EED99363}" type="datetimeFigureOut">
              <a:rPr lang="en-US" smtClean="0"/>
              <a:t>12/27/2018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85F2AF1-2934-464F-A9DC-31D6327C6C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F2AF1-2934-464F-A9DC-31D6327C6C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F2AF1-2934-464F-A9DC-31D6327C6C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F2AF1-2934-464F-A9DC-31D6327C6CD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F2AF1-2934-464F-A9DC-31D6327C6CD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5F2AF1-2934-464F-A9DC-31D6327C6CD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5F2AF1-2934-464F-A9DC-31D6327C6C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5F2AF1-2934-464F-A9DC-31D6327C6CD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EEEB98-8A83-4714-B7B0-3971EED99363}" type="datetimeFigureOut">
              <a:rPr lang="en-US" smtClean="0"/>
              <a:t>12/27/2018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5F2AF1-2934-464F-A9DC-31D6327C6C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7EEEB98-8A83-4714-B7B0-3971EED99363}" type="datetimeFigureOut">
              <a:rPr lang="en-US" smtClean="0"/>
              <a:t>12/27/2018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5F2AF1-2934-464F-A9DC-31D6327C6C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EEEB98-8A83-4714-B7B0-3971EED99363}" type="datetimeFigureOut">
              <a:rPr lang="en-US" smtClean="0"/>
              <a:t>12/27/2018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85F2AF1-2934-464F-A9DC-31D6327C6CD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EEEB98-8A83-4714-B7B0-3971EED99363}" type="datetimeFigureOut">
              <a:rPr lang="en-US" smtClean="0"/>
              <a:t>12/27/2018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5F2AF1-2934-464F-A9DC-31D6327C6C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Industrial Engineering</a:t>
            </a:r>
            <a:br>
              <a:rPr lang="en-US" dirty="0"/>
            </a:br>
            <a:r>
              <a:rPr lang="en-US" dirty="0"/>
              <a:t>&amp; Management</a:t>
            </a:r>
            <a:br>
              <a:rPr lang="en-US" dirty="0"/>
            </a:br>
            <a:r>
              <a:rPr lang="en-US" dirty="0" smtClean="0"/>
              <a:t>lesson(9)</a:t>
            </a:r>
            <a:r>
              <a:rPr lang="en-US" dirty="0"/>
              <a:t/>
            </a:r>
            <a:br>
              <a:rPr lang="en-US" dirty="0"/>
            </a:br>
            <a:endParaRPr lang="en-US" dirty="0"/>
          </a:p>
        </p:txBody>
      </p:sp>
    </p:spTree>
    <p:extLst>
      <p:ext uri="{BB962C8B-B14F-4D97-AF65-F5344CB8AC3E}">
        <p14:creationId xmlns:p14="http://schemas.microsoft.com/office/powerpoint/2010/main" val="335665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229600" cy="371514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95800"/>
            <a:ext cx="6848475" cy="1809750"/>
          </a:xfrm>
          <a:prstGeom prst="rect">
            <a:avLst/>
          </a:prstGeom>
          <a:noFill/>
          <a:ln>
            <a:noFill/>
          </a:ln>
        </p:spPr>
      </p:pic>
    </p:spTree>
    <p:extLst>
      <p:ext uri="{BB962C8B-B14F-4D97-AF65-F5344CB8AC3E}">
        <p14:creationId xmlns:p14="http://schemas.microsoft.com/office/powerpoint/2010/main" val="18675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2.1.1.1 Turnover Ratio </a:t>
            </a:r>
            <a:endParaRPr lang="en-US" dirty="0"/>
          </a:p>
          <a:p>
            <a:r>
              <a:rPr lang="en-US" dirty="0"/>
              <a:t>This is a rapid, simple method for estimating the fixed capital investment but is one of the most inaccurate. The turnover ratio is defined as: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0"/>
            <a:ext cx="5943600" cy="800100"/>
          </a:xfrm>
          <a:prstGeom prst="rect">
            <a:avLst/>
          </a:prstGeom>
          <a:noFill/>
          <a:ln>
            <a:solidFill>
              <a:schemeClr val="tx1"/>
            </a:solidFill>
          </a:ln>
        </p:spPr>
      </p:pic>
    </p:spTree>
    <p:extLst>
      <p:ext uri="{BB962C8B-B14F-4D97-AF65-F5344CB8AC3E}">
        <p14:creationId xmlns:p14="http://schemas.microsoft.com/office/powerpoint/2010/main" val="387326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4991447" cy="5211763"/>
          </a:xfrm>
          <a:prstGeom prst="rect">
            <a:avLst/>
          </a:prstGeom>
          <a:noFill/>
          <a:ln>
            <a:noFill/>
          </a:ln>
        </p:spPr>
      </p:pic>
    </p:spTree>
    <p:extLst>
      <p:ext uri="{BB962C8B-B14F-4D97-AF65-F5344CB8AC3E}">
        <p14:creationId xmlns:p14="http://schemas.microsoft.com/office/powerpoint/2010/main" val="292520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954221" cy="3110867"/>
          </a:xfrm>
          <a:prstGeom prst="rect">
            <a:avLst/>
          </a:prstGeom>
          <a:noFill/>
          <a:ln>
            <a:solidFill>
              <a:schemeClr val="tx1"/>
            </a:solidFill>
          </a:ln>
        </p:spPr>
      </p:pic>
      <p:sp>
        <p:nvSpPr>
          <p:cNvPr id="2" name="Title 1"/>
          <p:cNvSpPr>
            <a:spLocks noGrp="1"/>
          </p:cNvSpPr>
          <p:nvPr>
            <p:ph type="title"/>
          </p:nvPr>
        </p:nvSpPr>
        <p:spPr>
          <a:xfrm>
            <a:off x="1447800" y="914400"/>
            <a:ext cx="7010400" cy="1600200"/>
          </a:xfrm>
        </p:spPr>
        <p:txBody>
          <a:bodyPr>
            <a:noAutofit/>
          </a:bodyPr>
          <a:lstStyle/>
          <a:p>
            <a:pPr algn="l"/>
            <a:r>
              <a:rPr lang="en-US" sz="1800" dirty="0"/>
              <a:t>Example (5) : Problem Statement: Estimate the fixed capital investment for a 1500 ton/day ammonia plant using the turnover ratio. The current gross selling price of ammonia is $150/ton. The plant will operate at a 95% stream time.</a:t>
            </a:r>
            <a:br>
              <a:rPr lang="en-US" sz="1800" dirty="0"/>
            </a:br>
            <a:r>
              <a:rPr lang="en-US" sz="1800" u="sng" dirty="0"/>
              <a:t>Solution:</a:t>
            </a:r>
            <a:r>
              <a:rPr lang="en-US" sz="1800" dirty="0"/>
              <a:t/>
            </a:r>
            <a:br>
              <a:rPr lang="en-US" sz="1800" dirty="0"/>
            </a:br>
            <a:endParaRPr lang="en-US" sz="1800" dirty="0"/>
          </a:p>
        </p:txBody>
      </p:sp>
    </p:spTree>
    <p:extLst>
      <p:ext uri="{BB962C8B-B14F-4D97-AF65-F5344CB8AC3E}">
        <p14:creationId xmlns:p14="http://schemas.microsoft.com/office/powerpoint/2010/main" val="37012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2.2.1.2 Fixed Investment per Annual Ton of Capacity </a:t>
            </a:r>
            <a:endParaRPr lang="en-US" dirty="0"/>
          </a:p>
          <a:p>
            <a:r>
              <a:rPr lang="en-US" dirty="0"/>
              <a:t>Fixed capital investments may be calculated in an approximate manner using this method. The data for this method are often in the open literature or from information that will allow one to calculate this information. Chemical Week or Hydrocarbon Processing are potential sources.</a:t>
            </a:r>
          </a:p>
          <a:p>
            <a:endParaRPr lang="en-US" dirty="0"/>
          </a:p>
        </p:txBody>
      </p:sp>
    </p:spTree>
    <p:extLst>
      <p:ext uri="{BB962C8B-B14F-4D97-AF65-F5344CB8AC3E}">
        <p14:creationId xmlns:p14="http://schemas.microsoft.com/office/powerpoint/2010/main" val="372039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81523" y="1576879"/>
            <a:ext cx="7780953" cy="4334480"/>
          </a:xfrm>
          <a:prstGeom prst="rect">
            <a:avLst/>
          </a:prstGeom>
          <a:noFill/>
          <a:ln>
            <a:noFill/>
          </a:ln>
        </p:spPr>
      </p:pic>
    </p:spTree>
    <p:extLst>
      <p:ext uri="{BB962C8B-B14F-4D97-AF65-F5344CB8AC3E}">
        <p14:creationId xmlns:p14="http://schemas.microsoft.com/office/powerpoint/2010/main" val="337040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2000" dirty="0"/>
              <a:t>Example (5): Estimate the fixed capital investment of a 75,000 ton/</a:t>
            </a:r>
            <a:r>
              <a:rPr lang="en-US" sz="2000" dirty="0" err="1"/>
              <a:t>yr</a:t>
            </a:r>
            <a:r>
              <a:rPr lang="en-US" sz="2000" dirty="0"/>
              <a:t> maleic anhydride plant using the data for fixed investment per annual ton capacity in </a:t>
            </a:r>
            <a:r>
              <a:rPr lang="en-US" sz="2000" dirty="0" smtClean="0"/>
              <a:t>Table</a:t>
            </a:r>
            <a:endParaRPr lang="en-US" sz="20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09774"/>
            <a:ext cx="7543800" cy="3933825"/>
          </a:xfrm>
          <a:prstGeom prst="rect">
            <a:avLst/>
          </a:prstGeom>
          <a:noFill/>
          <a:ln>
            <a:noFill/>
          </a:ln>
        </p:spPr>
      </p:pic>
    </p:spTree>
    <p:extLst>
      <p:ext uri="{BB962C8B-B14F-4D97-AF65-F5344CB8AC3E}">
        <p14:creationId xmlns:p14="http://schemas.microsoft.com/office/powerpoint/2010/main" val="415356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2.2.1.3 Seven-Tenths Rule </a:t>
            </a:r>
            <a:endParaRPr lang="en-US" dirty="0"/>
          </a:p>
          <a:p>
            <a:r>
              <a:rPr lang="en-US" dirty="0"/>
              <a:t>It has been found that cost-capacity data for process plants may be correlated using a logarithmic plot similar to the 0.6 rule. Remer and Chai have compiled exponents for a variety of processes and most are between 0.6 and 0.8.  The use of an average value 0.7 is the name of this method. Table 4.8 and  Appendix E contain appropriate data. The equation is</a:t>
            </a:r>
          </a:p>
          <a:p>
            <a:endParaRPr lang="en-US" dirty="0"/>
          </a:p>
        </p:txBody>
      </p:sp>
    </p:spTree>
    <p:extLst>
      <p:ext uri="{BB962C8B-B14F-4D97-AF65-F5344CB8AC3E}">
        <p14:creationId xmlns:p14="http://schemas.microsoft.com/office/powerpoint/2010/main" val="221625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229600" cy="142344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6248400" cy="3429000"/>
          </a:xfrm>
          <a:prstGeom prst="rect">
            <a:avLst/>
          </a:prstGeom>
          <a:noFill/>
          <a:ln>
            <a:noFill/>
          </a:ln>
        </p:spPr>
      </p:pic>
    </p:spTree>
    <p:extLst>
      <p:ext uri="{BB962C8B-B14F-4D97-AF65-F5344CB8AC3E}">
        <p14:creationId xmlns:p14="http://schemas.microsoft.com/office/powerpoint/2010/main" val="3149730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TotalTime>
  <Words>232</Words>
  <Application>Microsoft Office PowerPoint</Application>
  <PresentationFormat>On-screen Show (4:3)</PresentationFormat>
  <Paragraphs>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Industrial Engineering &amp; Management lesson(9) </vt:lpstr>
      <vt:lpstr>PowerPoint Presentation</vt:lpstr>
      <vt:lpstr>PowerPoint Presentation</vt:lpstr>
      <vt:lpstr>Example (5) : Problem Statement: Estimate the fixed capital investment for a 1500 ton/day ammonia plant using the turnover ratio. The current gross selling price of ammonia is $150/ton. The plant will operate at a 95% stream time. Solution: </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3</cp:revision>
  <dcterms:created xsi:type="dcterms:W3CDTF">2018-12-27T09:19:35Z</dcterms:created>
  <dcterms:modified xsi:type="dcterms:W3CDTF">2018-12-27T09:42:23Z</dcterms:modified>
</cp:coreProperties>
</file>